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2" r:id="rId2"/>
    <p:sldId id="392" r:id="rId3"/>
    <p:sldId id="393" r:id="rId4"/>
    <p:sldId id="394" r:id="rId5"/>
    <p:sldId id="409" r:id="rId6"/>
    <p:sldId id="395" r:id="rId7"/>
    <p:sldId id="396" r:id="rId8"/>
    <p:sldId id="404" r:id="rId9"/>
    <p:sldId id="402" r:id="rId10"/>
    <p:sldId id="398" r:id="rId11"/>
    <p:sldId id="412" r:id="rId12"/>
    <p:sldId id="399" r:id="rId13"/>
    <p:sldId id="403" r:id="rId14"/>
    <p:sldId id="400" r:id="rId15"/>
    <p:sldId id="408" r:id="rId16"/>
    <p:sldId id="410" r:id="rId17"/>
    <p:sldId id="411" r:id="rId18"/>
    <p:sldId id="401" r:id="rId19"/>
    <p:sldId id="406" r:id="rId20"/>
    <p:sldId id="407" r:id="rId21"/>
  </p:sldIdLst>
  <p:sldSz cx="9144000" cy="6858000" type="screen4x3"/>
  <p:notesSz cx="6796088" cy="99250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15" autoAdjust="0"/>
    <p:restoredTop sz="95584" autoAdjust="0"/>
  </p:normalViewPr>
  <p:slideViewPr>
    <p:cSldViewPr>
      <p:cViewPr varScale="1">
        <p:scale>
          <a:sx n="113" d="100"/>
          <a:sy n="113" d="100"/>
        </p:scale>
        <p:origin x="-157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9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48100" y="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942975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48100" y="942975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latin typeface="+mn-lt"/>
                <a:cs typeface="+mn-cs"/>
              </a:defRPr>
            </a:lvl1pPr>
          </a:lstStyle>
          <a:p>
            <a:pPr>
              <a:defRPr sz="1400"/>
            </a:pPr>
            <a:fld id="{90A9A837-3867-4A79-B182-A600F86B611E}" type="slidenum">
              <a:rPr/>
              <a:pPr>
                <a:defRPr sz="1400"/>
              </a:pPr>
              <a:t>‹Nr.›</a:t>
            </a:fld>
            <a:endParaRPr lang="de-DE"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19321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hteck 1"/>
          <p:cNvSpPr>
            <a:spLocks noMove="1" noResize="1"/>
          </p:cNvSpPr>
          <p:nvPr/>
        </p:nvSpPr>
        <p:spPr bwMode="auto">
          <a:xfrm>
            <a:off x="0" y="0"/>
            <a:ext cx="6796088" cy="9925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>
              <a:solidFill>
                <a:srgbClr val="000000"/>
              </a:solidFill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3" name="Kopfzeilenplatzhalter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umsplatzhalter 3"/>
          <p:cNvSpPr txBox="1"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6325" name="Folienbildplatzhalter 4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6326" name="Notizenplatzhalter 5"/>
          <p:cNvSpPr txBox="1">
            <a:spLocks noGrp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</p:txBody>
      </p:sp>
      <p:sp>
        <p:nvSpPr>
          <p:cNvPr id="7" name="Fußzeilenplatzhalter 6"/>
          <p:cNvSpPr txBox="1">
            <a:spLocks noGrp="1"/>
          </p:cNvSpPr>
          <p:nvPr>
            <p:ph type="ftr" sz="quarter" idx="4"/>
          </p:nvPr>
        </p:nvSpPr>
        <p:spPr>
          <a:xfrm>
            <a:off x="0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Foliennummernplatzhalter 7"/>
          <p:cNvSpPr txBox="1"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2F1EA13C-57FD-4AE7-92B5-2EE02BCE014C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069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50"/>
      </a:spcBef>
      <a:spcAft>
        <a:spcPct val="0"/>
      </a:spcAft>
      <a:tabLst>
        <a:tab pos="0" algn="l"/>
        <a:tab pos="914400" algn="l"/>
        <a:tab pos="1828800" algn="l"/>
        <a:tab pos="2741613" algn="l"/>
        <a:tab pos="3657600" algn="l"/>
        <a:tab pos="4572000" algn="l"/>
        <a:tab pos="5484813" algn="l"/>
        <a:tab pos="6399213" algn="l"/>
        <a:tab pos="7315200" algn="l"/>
        <a:tab pos="8229600" algn="l"/>
        <a:tab pos="9144000" algn="l"/>
        <a:tab pos="10058400" algn="l"/>
      </a:tabLst>
      <a:defRPr lang="de-DE" sz="1200">
        <a:solidFill>
          <a:srgbClr val="000000"/>
        </a:solidFill>
        <a:latin typeface="Calibri" pitchFamily="34"/>
        <a:ea typeface="DejaVu Sans" pitchFamily="2"/>
        <a:cs typeface="DejaVu Sans" pitchFamily="2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79320" y="4714560"/>
            <a:ext cx="543888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Calibri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Calibri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Calibri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Calibri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Calibri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Calibri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Calibri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Calibri" pitchFamily="34"/>
              <a:buChar char="•"/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3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10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6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7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9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/>
          <a:lstStyle>
            <a:lvl1pPr algn="l">
              <a:defRPr sz="40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6864" cy="17526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4581525"/>
            <a:ext cx="7776219" cy="1368425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 dirty="0" smtClean="0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1133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438150" y="1123156"/>
            <a:ext cx="80645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39738" y="6381328"/>
            <a:ext cx="8247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39738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36316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544" y="1268760"/>
            <a:ext cx="4032448" cy="4968552"/>
          </a:xfrm>
        </p:spPr>
        <p:txBody>
          <a:bodyPr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67544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elplatzhalter 3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 smtClean="0"/>
          </a:p>
        </p:txBody>
      </p:sp>
      <p:sp>
        <p:nvSpPr>
          <p:cNvPr id="2053" name="Textplatzhalter 4"/>
          <p:cNvSpPr txBox="1">
            <a:spLocks noGrp="1"/>
          </p:cNvSpPr>
          <p:nvPr>
            <p:ph type="body" idx="1"/>
          </p:nvPr>
        </p:nvSpPr>
        <p:spPr bwMode="auto">
          <a:xfrm>
            <a:off x="457200" y="1412776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5" r:id="rId2"/>
    <p:sldLayoutId id="2147483686" r:id="rId3"/>
    <p:sldLayoutId id="2147483687" r:id="rId4"/>
  </p:sldLayoutIdLst>
  <p:transition spd="slow"/>
  <p:hf hdr="0" dt="0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lang="de-DE" sz="3600" kern="1200">
          <a:solidFill>
            <a:srgbClr val="000000"/>
          </a:solidFill>
          <a:latin typeface="+mj-lt"/>
          <a:ea typeface="DejaVu Sans" pitchFamily="2"/>
          <a:cs typeface="DejaVu Sans" pitchFamily="2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9pPr>
    </p:titleStyle>
    <p:bodyStyle>
      <a:lvl1pPr marL="341313" indent="-341313" algn="l" rtl="0" eaLnBrk="0" fontAlgn="base">
        <a:spcBef>
          <a:spcPts val="600"/>
        </a:spcBef>
        <a:spcAft>
          <a:spcPct val="0"/>
        </a:spcAft>
        <a:tabLst>
          <a:tab pos="341313" algn="l"/>
          <a:tab pos="912813" algn="l"/>
          <a:tab pos="1827213" algn="l"/>
          <a:tab pos="2741613" algn="l"/>
          <a:tab pos="3656013" algn="l"/>
          <a:tab pos="4570413" algn="l"/>
          <a:tab pos="5484813" algn="l"/>
          <a:tab pos="6399213" algn="l"/>
          <a:tab pos="7313613" algn="l"/>
          <a:tab pos="8228013" algn="l"/>
          <a:tab pos="9142413" algn="l"/>
          <a:tab pos="10056813" algn="l"/>
        </a:tabLst>
        <a:defRPr lang="de-DE" sz="2800" kern="1200">
          <a:solidFill>
            <a:srgbClr val="000000"/>
          </a:solidFill>
          <a:latin typeface="+mj-lt"/>
          <a:ea typeface="Verdana" pitchFamily="34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683568" y="1412776"/>
            <a:ext cx="7772400" cy="2831544"/>
          </a:xfrm>
        </p:spPr>
        <p:txBody>
          <a:bodyPr wrap="square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de-DE" sz="4800" dirty="0" smtClean="0">
                <a:solidFill>
                  <a:srgbClr val="00B1AC"/>
                </a:solidFill>
              </a:rPr>
              <a:t>Digitale Bildverarbeitung</a:t>
            </a:r>
            <a:br>
              <a:rPr lang="de-DE" sz="4800" dirty="0" smtClean="0">
                <a:solidFill>
                  <a:srgbClr val="00B1AC"/>
                </a:solidFill>
              </a:rPr>
            </a:br>
            <a:r>
              <a:rPr lang="de-DE" sz="4800" dirty="0" smtClean="0"/>
              <a:t>SS 2015</a:t>
            </a:r>
            <a:br>
              <a:rPr lang="de-DE" sz="4800" dirty="0" smtClean="0"/>
            </a:br>
            <a:r>
              <a:rPr lang="de-DE" sz="4800" dirty="0" smtClean="0"/>
              <a:t/>
            </a:r>
            <a:br>
              <a:rPr lang="de-DE" sz="4800" dirty="0" smtClean="0"/>
            </a:b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83568" y="4293766"/>
            <a:ext cx="7776864" cy="1752600"/>
          </a:xfrm>
        </p:spPr>
        <p:txBody>
          <a:bodyPr/>
          <a:lstStyle/>
          <a:p>
            <a:r>
              <a:rPr lang="de-DE" dirty="0" smtClean="0"/>
              <a:t>Projekt Zähne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84213" y="5156919"/>
            <a:ext cx="7776219" cy="1368425"/>
          </a:xfrm>
        </p:spPr>
        <p:txBody>
          <a:bodyPr/>
          <a:lstStyle/>
          <a:p>
            <a:r>
              <a:rPr lang="de-DE" dirty="0" smtClean="0"/>
              <a:t>Marcel </a:t>
            </a:r>
            <a:r>
              <a:rPr lang="de-DE" dirty="0" err="1" smtClean="0"/>
              <a:t>Szalbach</a:t>
            </a:r>
            <a:r>
              <a:rPr lang="de-DE" dirty="0" smtClean="0"/>
              <a:t> 		MACD</a:t>
            </a:r>
          </a:p>
          <a:p>
            <a:r>
              <a:rPr lang="de-DE" dirty="0" smtClean="0"/>
              <a:t>Daniel Wirtz 		Access eV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4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Programmstruktur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8" name="Inhaltsplatzhalter 7" descr="classdiagra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412776"/>
            <a:ext cx="8245153" cy="468052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 smtClean="0"/>
              <a:t>ImageEdge</a:t>
            </a:r>
            <a:endParaRPr lang="de-DE" sz="3200" b="1" dirty="0"/>
          </a:p>
        </p:txBody>
      </p:sp>
      <p:pic>
        <p:nvPicPr>
          <p:cNvPr id="9" name="Bildplatzhalter 8" descr="imageedge_original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637" r="63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8" name="Bildplatzhalter 7" descr="13.pn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643" r="643"/>
          <a:stretch>
            <a:fillRect/>
          </a:stretch>
        </p:blipFill>
        <p:spPr/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Problem:</a:t>
            </a:r>
          </a:p>
          <a:p>
            <a:pPr lvl="1">
              <a:buFontTx/>
              <a:buChar char="-"/>
            </a:pPr>
            <a:r>
              <a:rPr lang="de-DE" dirty="0" smtClean="0"/>
              <a:t>Reflexionen beeinflussen Kantensuche</a:t>
            </a:r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Definition:</a:t>
            </a:r>
          </a:p>
          <a:p>
            <a:pPr lvl="1">
              <a:buFontTx/>
              <a:buChar char="-"/>
            </a:pPr>
            <a:r>
              <a:rPr lang="de-DE" dirty="0" smtClean="0"/>
              <a:t>Pixel für die gilt:</a:t>
            </a:r>
          </a:p>
          <a:p>
            <a:pPr lvl="2">
              <a:buFontTx/>
              <a:buChar char="-"/>
            </a:pPr>
            <a:r>
              <a:rPr lang="de-DE" dirty="0" smtClean="0"/>
              <a:t>R ≥ </a:t>
            </a:r>
            <a:r>
              <a:rPr lang="de-DE" dirty="0" smtClean="0"/>
              <a:t>225 </a:t>
            </a:r>
            <a:endParaRPr lang="de-DE" dirty="0" smtClean="0"/>
          </a:p>
          <a:p>
            <a:pPr lvl="2">
              <a:buFontTx/>
              <a:buChar char="-"/>
            </a:pPr>
            <a:r>
              <a:rPr lang="de-DE" dirty="0" smtClean="0"/>
              <a:t>G ≥ </a:t>
            </a:r>
            <a:r>
              <a:rPr lang="de-DE" dirty="0" smtClean="0"/>
              <a:t>225 </a:t>
            </a:r>
            <a:endParaRPr lang="de-DE" dirty="0" smtClean="0"/>
          </a:p>
          <a:p>
            <a:pPr lvl="2">
              <a:buFontTx/>
              <a:buChar char="-"/>
            </a:pPr>
            <a:r>
              <a:rPr lang="de-DE" dirty="0" smtClean="0"/>
              <a:t>B </a:t>
            </a:r>
            <a:r>
              <a:rPr lang="de-DE" smtClean="0"/>
              <a:t>≥ </a:t>
            </a:r>
            <a:r>
              <a:rPr lang="de-DE" smtClean="0"/>
              <a:t>225</a:t>
            </a:r>
            <a:endParaRPr lang="de-DE" dirty="0" smtClean="0"/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Grafik 8" descr="original_without_reflec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2415268"/>
            <a:ext cx="3142838" cy="38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FontTx/>
              <a:buChar char="-"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254036"/>
            <a:ext cx="5112568" cy="505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ImageEdge</a:t>
            </a:r>
            <a:r>
              <a:rPr lang="de-DE" sz="3200" b="1" dirty="0" smtClean="0"/>
              <a:t> auf Bild ohne Reflexionen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pic>
        <p:nvPicPr>
          <p:cNvPr id="8" name="Inhaltsplatzhalter 7" descr="SkeletonizeZah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176134"/>
            <a:ext cx="4176464" cy="5177998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Analyze</a:t>
            </a:r>
            <a:r>
              <a:rPr lang="de-DE" sz="3200" b="1" dirty="0" smtClean="0"/>
              <a:t> Skeleton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Endpunkt:  weniger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Kreuzungspunkt:  mehr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Verbindungspunkt: genau 2 Nachbarn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pic>
        <p:nvPicPr>
          <p:cNvPr id="10" name="Grafik 9" descr="Tagging_examp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140968"/>
            <a:ext cx="4192164" cy="285161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555776" y="60212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Quelle: http://fiji.sc/AnalyzeSkeleton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K-dimensionaler Baum</a:t>
            </a:r>
            <a:endParaRPr lang="de-DE" sz="32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/>
              <a:t> </a:t>
            </a:r>
            <a:r>
              <a:rPr lang="de-DE" dirty="0" smtClean="0"/>
              <a:t>homogener oder inhomogener</a:t>
            </a:r>
            <a:r>
              <a:rPr lang="de-DE" dirty="0"/>
              <a:t> </a:t>
            </a:r>
            <a:r>
              <a:rPr lang="de-DE" dirty="0" err="1" smtClean="0"/>
              <a:t>Suchbaum</a:t>
            </a:r>
            <a:r>
              <a:rPr lang="de-DE" dirty="0" smtClean="0"/>
              <a:t> zur Speicherung von Punkten</a:t>
            </a:r>
          </a:p>
          <a:p>
            <a:pPr marL="0" indent="0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pic>
        <p:nvPicPr>
          <p:cNvPr id="6" name="Grafik 5" descr="2dbaum_ob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852936"/>
            <a:ext cx="4096322" cy="2924583"/>
          </a:xfrm>
          <a:prstGeom prst="rect">
            <a:avLst/>
          </a:prstGeom>
        </p:spPr>
      </p:pic>
      <p:pic>
        <p:nvPicPr>
          <p:cNvPr id="7" name="Grafik 6" descr="2dbaum_unte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2852936"/>
            <a:ext cx="4096322" cy="27816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602128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http://de.wikipedia.org/wiki/K-d-Baum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Verbinden der Endpunkte</a:t>
            </a:r>
            <a:endParaRPr lang="de-DE" sz="3200" b="1" dirty="0"/>
          </a:p>
        </p:txBody>
      </p:sp>
      <p:pic>
        <p:nvPicPr>
          <p:cNvPr id="6" name="Inhaltsplatzhalter 5" descr="connectEndpoin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4828" y="1340768"/>
            <a:ext cx="5634344" cy="483487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16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Endergebnis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pic>
        <p:nvPicPr>
          <p:cNvPr id="7" name="Inhaltsplatzhalter 6" descr="resul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04684" y="1186408"/>
            <a:ext cx="4134632" cy="512291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Projekt auf </a:t>
            </a:r>
            <a:r>
              <a:rPr lang="de-DE" sz="3200" b="1" dirty="0" err="1" smtClean="0"/>
              <a:t>Github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pic>
        <p:nvPicPr>
          <p:cNvPr id="8" name="Inhaltsplatzhalter 7" descr="qr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9714" y="1196752"/>
            <a:ext cx="5184574" cy="5184576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Aufgabenstellung 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Finden von Zahnkonturen in:</a:t>
            </a:r>
          </a:p>
          <a:p>
            <a:pPr lvl="1">
              <a:buFontTx/>
              <a:buChar char="-"/>
            </a:pPr>
            <a:r>
              <a:rPr lang="de-DE" dirty="0" smtClean="0"/>
              <a:t> Fluoreszenzbildern</a:t>
            </a:r>
          </a:p>
          <a:p>
            <a:pPr lvl="1">
              <a:buFontTx/>
              <a:buChar char="-"/>
            </a:pPr>
            <a:r>
              <a:rPr lang="de-DE" dirty="0" smtClean="0"/>
              <a:t>Fotos</a:t>
            </a:r>
          </a:p>
          <a:p>
            <a:pPr>
              <a:buFontTx/>
              <a:buChar char="-"/>
            </a:pPr>
            <a:r>
              <a:rPr lang="de-DE" dirty="0" smtClean="0"/>
              <a:t>Übereinanderlegen der Konturen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  <p:pic>
        <p:nvPicPr>
          <p:cNvPr id="6" name="Grafik 5" descr="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3717032"/>
            <a:ext cx="1440160" cy="1994276"/>
          </a:xfrm>
          <a:prstGeom prst="rect">
            <a:avLst/>
          </a:prstGeom>
        </p:spPr>
      </p:pic>
      <p:pic>
        <p:nvPicPr>
          <p:cNvPr id="7" name="Grafik 6" descr="21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3717032"/>
            <a:ext cx="2736304" cy="20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ctr"/>
            <a:r>
              <a:rPr lang="de-DE" sz="4800" dirty="0" smtClean="0"/>
              <a:t>Vielen Dank für Ihre Aufmerksamkeit</a:t>
            </a:r>
          </a:p>
          <a:p>
            <a:pPr algn="ctr"/>
            <a:endParaRPr lang="de-DE" sz="4800" dirty="0" smtClean="0"/>
          </a:p>
          <a:p>
            <a:pPr algn="ctr"/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endParaRPr lang="de-DE" dirty="0"/>
          </a:p>
        </p:txBody>
      </p:sp>
      <p:pic>
        <p:nvPicPr>
          <p:cNvPr id="6" name="Grafik 5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3024" y="3068960"/>
            <a:ext cx="3744416" cy="280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Übersicht der benutzten </a:t>
            </a:r>
            <a:r>
              <a:rPr lang="de-DE" sz="3200" b="1" dirty="0" err="1" smtClean="0"/>
              <a:t>Plugins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539552" y="126876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de-D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Inhaltsplatzhalter 8" descr="plugins_mindma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7592" y="1186408"/>
            <a:ext cx="6988816" cy="512291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Color </a:t>
            </a:r>
            <a:r>
              <a:rPr lang="de-DE" sz="3200" b="1" dirty="0" err="1"/>
              <a:t>T</a:t>
            </a:r>
            <a:r>
              <a:rPr lang="de-DE" sz="3200" b="1" dirty="0" err="1" smtClean="0"/>
              <a:t>hreshold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ColorThreshold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1223236"/>
            <a:ext cx="6264695" cy="5080429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Threshold</a:t>
            </a:r>
            <a:r>
              <a:rPr lang="de-DE" sz="3200" b="1" dirty="0" smtClean="0"/>
              <a:t>: Otsu (HSV-Image)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4</a:t>
            </a:r>
            <a:endParaRPr lang="de-DE" dirty="0"/>
          </a:p>
        </p:txBody>
      </p:sp>
      <p:pic>
        <p:nvPicPr>
          <p:cNvPr id="8" name="Inhaltsplatzhalter 7" descr="SaturationOtsu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55776" y="1259280"/>
            <a:ext cx="4016453" cy="497803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Livewire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endParaRPr lang="de-DE" dirty="0"/>
          </a:p>
        </p:txBody>
      </p:sp>
      <p:pic>
        <p:nvPicPr>
          <p:cNvPr id="8" name="Inhaltsplatzhalter 7" descr="LiveWi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214665"/>
            <a:ext cx="4044426" cy="5050534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Segmentation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18362" y="1124744"/>
            <a:ext cx="6307276" cy="524624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Segmentation – </a:t>
            </a:r>
            <a:r>
              <a:rPr lang="de-DE" sz="3200" b="1" dirty="0" err="1" smtClean="0"/>
              <a:t>Apply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Classifier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Apply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t="4727" b="472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11" name="Bildplatzhalter 10" descr="21.pn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 t="4685" b="4685"/>
          <a:stretch>
            <a:fillRect/>
          </a:stretch>
        </p:blipFill>
        <p:spPr/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0" y="1268413"/>
            <a:ext cx="4032250" cy="4968875"/>
          </a:xfrm>
        </p:spPr>
        <p:txBody>
          <a:bodyPr/>
          <a:lstStyle/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GUI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PluginGUI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55531" y="1266222"/>
            <a:ext cx="6232938" cy="5043098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%20Vortrag%20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Bildschirmpräsentation (4:3)</PresentationFormat>
  <Paragraphs>98</Paragraphs>
  <Slides>20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FH%20Vortrag%20neu</vt:lpstr>
      <vt:lpstr>Digitale Bildverarbeitung SS 2015  </vt:lpstr>
      <vt:lpstr>Aufgabenstellung  </vt:lpstr>
      <vt:lpstr>Übersicht der benutzten Plugins </vt:lpstr>
      <vt:lpstr>Color Threshold </vt:lpstr>
      <vt:lpstr>Threshold: Otsu (HSV-Image) </vt:lpstr>
      <vt:lpstr>Livewire </vt:lpstr>
      <vt:lpstr>Weka Segmentation </vt:lpstr>
      <vt:lpstr>Weka Segmentation – Apply Classifier </vt:lpstr>
      <vt:lpstr>GUI </vt:lpstr>
      <vt:lpstr>Programmstruktur </vt:lpstr>
      <vt:lpstr>ImageEdge</vt:lpstr>
      <vt:lpstr>Reflexionen filtern </vt:lpstr>
      <vt:lpstr>Reflexionen filtern </vt:lpstr>
      <vt:lpstr>ImageEdge auf Bild ohne Reflexionen </vt:lpstr>
      <vt:lpstr>Analyze Skeleton </vt:lpstr>
      <vt:lpstr>K-dimensionaler Baum</vt:lpstr>
      <vt:lpstr>Verbinden der Endpunkte</vt:lpstr>
      <vt:lpstr>Endergebnis </vt:lpstr>
      <vt:lpstr>Projekt auf Github</vt:lpstr>
      <vt:lpstr>Fragen?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Zeile 1 Zeile 2 Zeile 3</dc:title>
  <dc:creator>Andreas Terstegge</dc:creator>
  <cp:lastModifiedBy>Marcel Szalbach</cp:lastModifiedBy>
  <cp:revision>270</cp:revision>
  <dcterms:created xsi:type="dcterms:W3CDTF">2010-09-30T10:43:29Z</dcterms:created>
  <dcterms:modified xsi:type="dcterms:W3CDTF">2015-07-02T08:12:51Z</dcterms:modified>
</cp:coreProperties>
</file>